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9" r:id="rId5"/>
    <p:sldId id="270" r:id="rId6"/>
    <p:sldId id="263" r:id="rId7"/>
    <p:sldId id="272" r:id="rId8"/>
    <p:sldId id="273" r:id="rId9"/>
    <p:sldId id="266" r:id="rId10"/>
    <p:sldId id="274" r:id="rId11"/>
    <p:sldId id="275" r:id="rId12"/>
    <p:sldId id="276" r:id="rId13"/>
    <p:sldId id="27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21" d="100"/>
          <a:sy n="21" d="100"/>
        </p:scale>
        <p:origin x="1676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notesMaster" Target="notesMasters/notesMaster1.xml" /><Relationship Id="rId10" Type="http://schemas.openxmlformats.org/officeDocument/2006/relationships/slide" Target="slides/slide9.xml" /><Relationship Id="rId19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2AE14-B707-42F8-8252-9BC915A256F9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7736E1-FCBB-4BAD-A7F4-AF2B60EC44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8668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7736E1-FCBB-4BAD-A7F4-AF2B60EC44B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2312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E920E-C56A-94B6-599C-2B1AF1B27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8E6A48-FCA1-2C13-FEFD-04AF5D7598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68FC72-0BF5-8643-A68C-A497F85B61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1E371-AF89-F72C-2E62-890F2C790B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7736E1-FCBB-4BAD-A7F4-AF2B60EC44BD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6070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5C43C-9162-3389-FCDC-3A715EDEB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449378-BC87-D58A-1AE8-7EEF07C386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A196DF-BBAE-9FA4-E734-38869977EB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8017E-46C8-17D3-667F-CF6917541A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7736E1-FCBB-4BAD-A7F4-AF2B60EC44BD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2630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B060B-7037-F3BB-95B8-D25CD1FFFB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B3235B-D5EE-C488-CC70-A9293F540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53657-959B-E318-BCCF-1F4048DAB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71F22-18B8-34F2-C57F-364BAADA8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87B31-A29F-2F2D-1CA3-3CEBFDB8C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3191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B4EEA-3D75-D481-33F1-D6992AF2E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6E0FE-A94D-9043-92FB-1B7DEF844F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3D95A-01CC-931C-1438-0DBAA1634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BF295-16EE-D1D9-5ADC-CF30AA47B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C85B4-D5EE-D85A-C879-4E8CFAE65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7227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1D7363-B744-9F89-FE36-DCEE170E55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F3E0F5-596D-553A-7A4A-721BD2E50B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1817B8-4A78-D76C-A304-705EA31D1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25691-8CBB-408E-7315-51224B684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F86AD-8A8A-BF2F-83CA-C8856E1C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3756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DB288-B003-B2B8-19FF-AFBF6E57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82001-BADF-9A32-D832-028441E5A3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2BF36-C74B-AC33-8D68-728CD0207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DEB07-9D43-914A-EEA7-004728C70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3171D-12AE-5398-D9C8-AE27C23B5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813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5DD9A-C8A7-1155-E0EE-C7B31A78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107E4-FF6D-7750-71B1-73321F217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BAA05-4B48-AEB4-0F7D-638D34DC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F4887-E7F9-D162-B7A7-E594D31A4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C7B31-7146-C74B-8C6B-C74401563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3287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12543-7257-B47A-CA2E-CE15C4CAF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9C69A-4B5B-B164-CDCF-C56BD7FA46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B925E-6BC9-CBEC-1898-AB8940CA24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B687FE-62E8-C30D-D142-2F325E7E2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E896FC-3E28-9A2C-3209-3F8C0CE9D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D2847-A826-2318-AE07-0AB0B7455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8543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CAFF8-1D58-CC58-4482-5B4B0689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D25B8-B3AA-4508-19B9-A335C76BC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5985CA-FBE2-6061-2C17-DD2BC744F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498E9-2B80-3BDE-5384-A12DDE6BE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4D7DBF-AFFF-84CC-36D1-2341E604B1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6EC9B8-0A51-B53F-7690-D35CC96A8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652F7C-F1DB-26BF-37B0-D899DE4F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9EB811-B8D2-72ED-F667-E7CA109E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4444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E531E-0FBF-0446-34D6-528441F48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6A1931-6097-ECB3-7647-DB96C6478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67EAA-4C40-AD8D-8712-0DD46FF37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1ACF84-BB80-5887-B273-203359195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2748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D9B1B1-C8DF-8B55-C7EB-FD11E98B2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4E916F-E1A3-992D-90A2-A59B458FE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5B6AD9-019F-C700-A24B-3D98DA7E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5496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33763-2F64-0DB3-C705-E75E2BEC8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7F00-5B8A-F00B-FA3A-3B709F8AD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F08E0A-AAFB-B15C-FAA2-D28FA916E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4A1B8-0919-2847-5F44-412956C62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F90C9-FA38-E375-54AF-4A2443A85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ED939-3A84-BCAC-958C-02FF93DAE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6674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74E5A-FD2D-3D4A-CCD5-D8856DBD2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C14716-200E-A735-79BA-B3FD0610CA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DC3802-67F8-6E86-3FD7-A4168AB22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710FC7-C2A3-935D-2488-B0CC64E7B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7AE5A-96FF-3F70-679B-B06EA6FEB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43376-D047-4C00-6213-FB7971680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236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A70833-6C8F-8FDE-036D-297695CD3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6710B-881B-9FC4-5435-5FF64542B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75D21-4F19-8321-D43D-8E5BC351DF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7F341-B93C-46D5-B6FA-9FE93351D1F3}" type="datetimeFigureOut">
              <a:rPr lang="en-IN" smtClean="0"/>
              <a:t>10-08-2025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105CA-0FAA-87F9-5704-B688141B1A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25D54-6BB0-A56D-E95D-A7742ECD68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BED5E-71BA-4783-89A4-10D3D04E1F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7934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5" Type="http://schemas.microsoft.com/office/2007/relationships/hdphoto" Target="../media/hdphoto1.wdp" /><Relationship Id="rId4" Type="http://schemas.openxmlformats.org/officeDocument/2006/relationships/image" Target="../media/image2.pn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.xml" /><Relationship Id="rId5" Type="http://schemas.microsoft.com/office/2007/relationships/hdphoto" Target="../media/hdphoto1.wdp" /><Relationship Id="rId4" Type="http://schemas.openxmlformats.org/officeDocument/2006/relationships/image" Target="../media/image2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.xml" /><Relationship Id="rId5" Type="http://schemas.microsoft.com/office/2007/relationships/hdphoto" Target="../media/hdphoto1.wdp" /><Relationship Id="rId4" Type="http://schemas.openxmlformats.org/officeDocument/2006/relationships/image" Target="../media/image2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C284-F614-2039-3553-64A6F74A55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52DA5C-D424-1418-C372-3DBF85C4C6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85B0C1-C48A-1600-7492-2A78C1334E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" t="4031" r="41579" b="4100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A45AF1-959F-3E80-83C1-7D439556B7F3}"/>
              </a:ext>
            </a:extLst>
          </p:cNvPr>
          <p:cNvSpPr txBox="1"/>
          <p:nvPr/>
        </p:nvSpPr>
        <p:spPr>
          <a:xfrm>
            <a:off x="-346710" y="666048"/>
            <a:ext cx="13190220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Timeline</a:t>
            </a:r>
          </a:p>
          <a:p>
            <a:pPr algn="ctr"/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 </a:t>
            </a:r>
          </a:p>
          <a:p>
            <a:pPr algn="ctr"/>
            <a:r>
              <a:rPr lang="en-US" sz="115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Ict</a:t>
            </a:r>
            <a:r>
              <a:rPr lang="en-US" sz="115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 </a:t>
            </a:r>
          </a:p>
          <a:p>
            <a:pPr algn="ctr"/>
            <a:r>
              <a:rPr lang="en-US" sz="115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Education</a:t>
            </a:r>
          </a:p>
          <a:p>
            <a:pPr algn="ctr"/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In Bhutan </a:t>
            </a:r>
          </a:p>
          <a:p>
            <a:pPr algn="ctr"/>
            <a:r>
              <a:rPr lang="en-US" sz="166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 </a:t>
            </a:r>
            <a:endParaRPr lang="en-IN" sz="16600" dirty="0">
              <a:solidFill>
                <a:schemeClr val="tx2">
                  <a:lumMod val="60000"/>
                  <a:lumOff val="40000"/>
                </a:schemeClr>
              </a:solidFill>
              <a:latin typeface="Felix Titling" panose="04060505060202020A04" pitchFamily="82" charset="0"/>
            </a:endParaRPr>
          </a:p>
        </p:txBody>
      </p:sp>
      <p:sp>
        <p:nvSpPr>
          <p:cNvPr id="7" name="AutoShape 2" descr="Image result for cloud png">
            <a:extLst>
              <a:ext uri="{FF2B5EF4-FFF2-40B4-BE49-F238E27FC236}">
                <a16:creationId xmlns:a16="http://schemas.microsoft.com/office/drawing/2014/main" id="{9277464F-C344-C5BC-F555-1DBD634F3C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28" name="Picture 4" descr="Download Cloud PNG Image for Free">
            <a:extLst>
              <a:ext uri="{FF2B5EF4-FFF2-40B4-BE49-F238E27FC236}">
                <a16:creationId xmlns:a16="http://schemas.microsoft.com/office/drawing/2014/main" id="{B9F7CBCF-0729-47FE-7161-52EB2D3A0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6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37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3381533" y="3672749"/>
            <a:ext cx="8287067" cy="430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Download Cloud PNG Image for Free">
            <a:extLst>
              <a:ext uri="{FF2B5EF4-FFF2-40B4-BE49-F238E27FC236}">
                <a16:creationId xmlns:a16="http://schemas.microsoft.com/office/drawing/2014/main" id="{ECFA350D-B325-F0F5-37E3-7D3870EAD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6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37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533" y="-385016"/>
            <a:ext cx="8287067" cy="430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48E969-491B-53A2-3518-5F87B523A450}"/>
              </a:ext>
            </a:extLst>
          </p:cNvPr>
          <p:cNvSpPr txBox="1"/>
          <p:nvPr/>
        </p:nvSpPr>
        <p:spPr>
          <a:xfrm>
            <a:off x="2352454" y="7451353"/>
            <a:ext cx="9234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40000"/>
                    <a:lumOff val="60000"/>
                  </a:schemeClr>
                </a:solidFill>
                <a:latin typeface="Felix Titling" panose="04060505060202020A04" pitchFamily="82" charset="0"/>
              </a:rPr>
              <a:t>Eshfisehhgksdbvk,dfjbkdfb</a:t>
            </a:r>
            <a:r>
              <a:rPr lang="en-US" sz="1800" dirty="0">
                <a:solidFill>
                  <a:schemeClr val="tx2">
                    <a:lumMod val="40000"/>
                    <a:lumOff val="60000"/>
                  </a:schemeClr>
                </a:solidFill>
                <a:latin typeface="Felix Titling" panose="04060505060202020A04" pitchFamily="82" charset="0"/>
              </a:rPr>
              <a:t> ,</a:t>
            </a:r>
            <a:r>
              <a:rPr lang="en-US" sz="1800" dirty="0" err="1">
                <a:solidFill>
                  <a:schemeClr val="tx2">
                    <a:lumMod val="40000"/>
                    <a:lumOff val="60000"/>
                  </a:schemeClr>
                </a:solidFill>
                <a:latin typeface="Felix Titling" panose="04060505060202020A04" pitchFamily="82" charset="0"/>
              </a:rPr>
              <a:t>fhvhilsuhvdjvhszughsou</a:t>
            </a:r>
            <a:endParaRPr lang="en-IN" sz="1800" dirty="0">
              <a:solidFill>
                <a:schemeClr val="tx2">
                  <a:lumMod val="40000"/>
                  <a:lumOff val="60000"/>
                </a:schemeClr>
              </a:solidFill>
              <a:latin typeface="Felix Titling" panose="04060505060202020A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187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62AF36-2B33-8DA9-3EBA-41561FF93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E29B1CB-B450-D44B-B1D8-9F4D15AAB6C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61643" y="236914"/>
            <a:ext cx="10321043" cy="6880696"/>
          </a:xfrm>
          <a:prstGeom prst="rect">
            <a:avLst/>
          </a:prstGeom>
          <a:effectLst>
            <a:softEdge rad="5207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6ECADDD-D1CD-150F-CF5E-88E922F7A6F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3063" y="45189"/>
            <a:ext cx="10617111" cy="7072421"/>
          </a:xfrm>
          <a:prstGeom prst="rect">
            <a:avLst/>
          </a:prstGeom>
          <a:noFill/>
          <a:effectLst>
            <a:softEdge rad="5207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754A88-0A85-B8C2-AF08-14654F8AB1E8}"/>
              </a:ext>
            </a:extLst>
          </p:cNvPr>
          <p:cNvSpPr txBox="1"/>
          <p:nvPr/>
        </p:nvSpPr>
        <p:spPr>
          <a:xfrm>
            <a:off x="2097932" y="843677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2017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F36325-4DA0-E02D-D12C-B34995CBD1A4}"/>
              </a:ext>
            </a:extLst>
          </p:cNvPr>
          <p:cNvSpPr txBox="1"/>
          <p:nvPr/>
        </p:nvSpPr>
        <p:spPr>
          <a:xfrm>
            <a:off x="-9477980" y="996077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2013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164140E-B166-4F30-1488-1FA6817988B1}"/>
              </a:ext>
            </a:extLst>
          </p:cNvPr>
          <p:cNvGrpSpPr/>
          <p:nvPr/>
        </p:nvGrpSpPr>
        <p:grpSpPr>
          <a:xfrm>
            <a:off x="-5750400" y="6906574"/>
            <a:ext cx="10505873" cy="2285552"/>
            <a:chOff x="12418972" y="2491770"/>
            <a:chExt cx="10505873" cy="228555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F4F5FC0-B5FE-E3A5-13EF-FE7728FA0F13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4800" dirty="0">
                <a:latin typeface="Felix Titling" panose="04060505060202020A04" pitchFamily="8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749B72E-A209-E934-5BDD-6B006BCA66EA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2800" dirty="0">
                <a:latin typeface="Felix Titling" panose="04060505060202020A04" pitchFamily="82" charset="0"/>
              </a:endParaRP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F4697335-D275-150B-DA89-A2DBE98D799B}"/>
              </a:ext>
            </a:extLst>
          </p:cNvPr>
          <p:cNvSpPr/>
          <p:nvPr/>
        </p:nvSpPr>
        <p:spPr>
          <a:xfrm>
            <a:off x="-5690855" y="1541840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6C0C55-33C2-7B39-A1CE-EA7BC75A714E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-5269281" y="1751680"/>
            <a:ext cx="17632635" cy="1143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6A14F522-2CF8-EE46-3E76-B19AACC2F227}"/>
              </a:ext>
            </a:extLst>
          </p:cNvPr>
          <p:cNvSpPr/>
          <p:nvPr/>
        </p:nvSpPr>
        <p:spPr>
          <a:xfrm>
            <a:off x="5885055" y="1541839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utoShape 2" descr="A classroom filled with vintage '80s computers, highlighting the ...">
            <a:extLst>
              <a:ext uri="{FF2B5EF4-FFF2-40B4-BE49-F238E27FC236}">
                <a16:creationId xmlns:a16="http://schemas.microsoft.com/office/drawing/2014/main" id="{512C184A-89FA-C60A-B98F-4EF9EC1089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954F215-B63A-68C9-2A32-8828DC1DF345}"/>
              </a:ext>
            </a:extLst>
          </p:cNvPr>
          <p:cNvGrpSpPr/>
          <p:nvPr/>
        </p:nvGrpSpPr>
        <p:grpSpPr>
          <a:xfrm>
            <a:off x="843063" y="2649096"/>
            <a:ext cx="10505873" cy="3147327"/>
            <a:chOff x="11834405" y="2021041"/>
            <a:chExt cx="10505873" cy="314732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AEBD42A-4563-610C-7303-72D5C92461D1}"/>
                </a:ext>
              </a:extLst>
            </p:cNvPr>
            <p:cNvSpPr txBox="1"/>
            <p:nvPr/>
          </p:nvSpPr>
          <p:spPr>
            <a:xfrm>
              <a:off x="11834405" y="2021041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ICT curriculum </a:t>
              </a:r>
            </a:p>
            <a:p>
              <a:pPr algn="ctr"/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expanded to primary</a:t>
              </a:r>
              <a:endParaRPr lang="en-IN" sz="4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1CD5A0-AEF5-1AB5-CC59-80EB76B617C9}"/>
                </a:ext>
              </a:extLst>
            </p:cNvPr>
            <p:cNvSpPr txBox="1"/>
            <p:nvPr/>
          </p:nvSpPr>
          <p:spPr>
            <a:xfrm>
              <a:off x="13517294" y="3783373"/>
              <a:ext cx="714010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Introduced for Classes IV–VI, building ICT skills from an earlier age.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DC0F914-9AB2-E55D-BC96-4010CE093961}"/>
              </a:ext>
            </a:extLst>
          </p:cNvPr>
          <p:cNvSpPr txBox="1"/>
          <p:nvPr/>
        </p:nvSpPr>
        <p:spPr>
          <a:xfrm>
            <a:off x="13484970" y="2583539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2743CD7-9A3E-1A6D-1D50-5AD4D4F89D78}"/>
              </a:ext>
            </a:extLst>
          </p:cNvPr>
          <p:cNvGrpSpPr/>
          <p:nvPr/>
        </p:nvGrpSpPr>
        <p:grpSpPr>
          <a:xfrm>
            <a:off x="11809429" y="2642695"/>
            <a:ext cx="10505873" cy="3578214"/>
            <a:chOff x="11834405" y="2021041"/>
            <a:chExt cx="10505873" cy="357821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516BF39-0EF2-D28A-ED8E-913A41953F4E}"/>
                </a:ext>
              </a:extLst>
            </p:cNvPr>
            <p:cNvSpPr txBox="1"/>
            <p:nvPr/>
          </p:nvSpPr>
          <p:spPr>
            <a:xfrm>
              <a:off x="11834405" y="2021041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iSherig</a:t>
              </a:r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– Education ICT Master Plan</a:t>
              </a:r>
              <a:endParaRPr lang="en-IN" sz="4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396D6D1-23A7-410C-12DD-4E87425C4D0C}"/>
                </a:ext>
              </a:extLst>
            </p:cNvPr>
            <p:cNvSpPr txBox="1"/>
            <p:nvPr/>
          </p:nvSpPr>
          <p:spPr>
            <a:xfrm>
              <a:off x="13517294" y="3783373"/>
              <a:ext cx="7140103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Ministry of Education </a:t>
              </a:r>
              <a:r>
                <a:rPr lang="en-US" sz="2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finalised</a:t>
              </a:r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</a:t>
              </a:r>
              <a:r>
                <a:rPr lang="en-US" sz="2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iSherig</a:t>
              </a:r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to expand ICT access, curriculum, and teacher capacity nationwide.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193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C7FD47-D44C-48FF-68BE-321A8E4AD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1B553845-19AA-A3C5-7053-AFF41A9522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4862" y="327015"/>
            <a:ext cx="10321043" cy="6880696"/>
          </a:xfrm>
          <a:prstGeom prst="rect">
            <a:avLst/>
          </a:prstGeom>
          <a:effectLst>
            <a:softEdge rad="5207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398CA0B-48A0-1312-8052-9119F5ABD4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844" y="135290"/>
            <a:ext cx="10617111" cy="7072421"/>
          </a:xfrm>
          <a:prstGeom prst="rect">
            <a:avLst/>
          </a:prstGeom>
          <a:noFill/>
          <a:effectLst>
            <a:softEdge rad="5207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FD9551-5CBF-7682-C857-0B16A5AD6E5D}"/>
              </a:ext>
            </a:extLst>
          </p:cNvPr>
          <p:cNvSpPr txBox="1"/>
          <p:nvPr/>
        </p:nvSpPr>
        <p:spPr>
          <a:xfrm>
            <a:off x="2097932" y="897290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2018 - 2019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F23CD9-FB85-C4D0-AF3F-F6E19664144D}"/>
              </a:ext>
            </a:extLst>
          </p:cNvPr>
          <p:cNvSpPr txBox="1"/>
          <p:nvPr/>
        </p:nvSpPr>
        <p:spPr>
          <a:xfrm>
            <a:off x="-9477980" y="1049690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2017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4A1EDF7-8982-5A9A-3997-7389D6983EBB}"/>
              </a:ext>
            </a:extLst>
          </p:cNvPr>
          <p:cNvGrpSpPr/>
          <p:nvPr/>
        </p:nvGrpSpPr>
        <p:grpSpPr>
          <a:xfrm>
            <a:off x="-5750400" y="6906574"/>
            <a:ext cx="10505873" cy="2285552"/>
            <a:chOff x="12418972" y="2491770"/>
            <a:chExt cx="10505873" cy="228555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DF1446C-35B5-C051-0E84-36E82183F6B0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4800" dirty="0">
                <a:latin typeface="Felix Titling" panose="04060505060202020A04" pitchFamily="8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D036272-1CAB-6BF0-9392-DD9FAE1EE143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2800" dirty="0">
                <a:latin typeface="Felix Titling" panose="04060505060202020A04" pitchFamily="82" charset="0"/>
              </a:endParaRP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A5A3EA33-2937-88DD-E7CF-DB6C6A792D23}"/>
              </a:ext>
            </a:extLst>
          </p:cNvPr>
          <p:cNvSpPr/>
          <p:nvPr/>
        </p:nvSpPr>
        <p:spPr>
          <a:xfrm>
            <a:off x="-5690854" y="1628267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31D4DE9-05FD-BF7C-7879-BFF1B00696A7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-5269280" y="1838107"/>
            <a:ext cx="17960044" cy="558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7BF3CE95-E9AF-3E85-DE07-E87AEEDCA8E8}"/>
              </a:ext>
            </a:extLst>
          </p:cNvPr>
          <p:cNvSpPr/>
          <p:nvPr/>
        </p:nvSpPr>
        <p:spPr>
          <a:xfrm>
            <a:off x="5885056" y="1628266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utoShape 2" descr="A classroom filled with vintage '80s computers, highlighting the ...">
            <a:extLst>
              <a:ext uri="{FF2B5EF4-FFF2-40B4-BE49-F238E27FC236}">
                <a16:creationId xmlns:a16="http://schemas.microsoft.com/office/drawing/2014/main" id="{4202C7F9-72D7-F3E6-BF48-0A0A40BC04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EFCC1F6-D326-BECF-2980-CB7D9A8C4928}"/>
              </a:ext>
            </a:extLst>
          </p:cNvPr>
          <p:cNvGrpSpPr/>
          <p:nvPr/>
        </p:nvGrpSpPr>
        <p:grpSpPr>
          <a:xfrm>
            <a:off x="843063" y="2704089"/>
            <a:ext cx="10505873" cy="3147327"/>
            <a:chOff x="11834405" y="2021041"/>
            <a:chExt cx="10505873" cy="314732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AAF53CB-6151-FAAC-38A8-717585331308}"/>
                </a:ext>
              </a:extLst>
            </p:cNvPr>
            <p:cNvSpPr txBox="1"/>
            <p:nvPr/>
          </p:nvSpPr>
          <p:spPr>
            <a:xfrm>
              <a:off x="11834405" y="2021041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ICT compulsory from</a:t>
              </a:r>
            </a:p>
            <a:p>
              <a:pPr algn="ctr"/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Class IX</a:t>
              </a:r>
              <a:endParaRPr lang="en-IN" sz="4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7497B58-EE37-3167-9F07-FEDF6DFB5BD1}"/>
                </a:ext>
              </a:extLst>
            </p:cNvPr>
            <p:cNvSpPr txBox="1"/>
            <p:nvPr/>
          </p:nvSpPr>
          <p:spPr>
            <a:xfrm>
              <a:off x="13517294" y="3783373"/>
              <a:ext cx="714010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Two ICT classes per week for Classes IV–X; office applications phased out from higher grades.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6AD384B-3AD4-8FA3-434C-415E5032DC65}"/>
              </a:ext>
            </a:extLst>
          </p:cNvPr>
          <p:cNvSpPr txBox="1"/>
          <p:nvPr/>
        </p:nvSpPr>
        <p:spPr>
          <a:xfrm>
            <a:off x="13484970" y="2583539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E739A23-A246-9FE7-3419-6B0D7885F451}"/>
              </a:ext>
            </a:extLst>
          </p:cNvPr>
          <p:cNvGrpSpPr/>
          <p:nvPr/>
        </p:nvGrpSpPr>
        <p:grpSpPr>
          <a:xfrm>
            <a:off x="11809430" y="2769646"/>
            <a:ext cx="10505873" cy="3147327"/>
            <a:chOff x="11834405" y="2021041"/>
            <a:chExt cx="10505873" cy="314732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D81C20-BDB3-6EB5-730B-B9F8C6C5FA28}"/>
                </a:ext>
              </a:extLst>
            </p:cNvPr>
            <p:cNvSpPr txBox="1"/>
            <p:nvPr/>
          </p:nvSpPr>
          <p:spPr>
            <a:xfrm>
              <a:off x="11834405" y="2021041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ICT curriculum </a:t>
              </a:r>
            </a:p>
            <a:p>
              <a:pPr algn="ctr"/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expanded to primary</a:t>
              </a:r>
              <a:endParaRPr lang="en-IN" sz="4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D14FDA4-C630-B1D1-0848-825EAEA04DD0}"/>
                </a:ext>
              </a:extLst>
            </p:cNvPr>
            <p:cNvSpPr txBox="1"/>
            <p:nvPr/>
          </p:nvSpPr>
          <p:spPr>
            <a:xfrm>
              <a:off x="13517294" y="3783373"/>
              <a:ext cx="714010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Introduced for Classes IV–VI, building ICT skills from an earlier age.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3384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9B0DDF-2220-F278-098E-1BD9D7922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4675CCE-2CD1-FB44-3BBF-B7DC0B077B7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25280" y="191725"/>
            <a:ext cx="10321043" cy="6880696"/>
          </a:xfrm>
          <a:prstGeom prst="rect">
            <a:avLst/>
          </a:prstGeom>
          <a:effectLst>
            <a:softEdge rad="5207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6CCD8FD-0A43-1002-AB92-230A26FAC97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9426" y="0"/>
            <a:ext cx="10617111" cy="7072421"/>
          </a:xfrm>
          <a:prstGeom prst="rect">
            <a:avLst/>
          </a:prstGeom>
          <a:noFill/>
          <a:effectLst>
            <a:softEdge rad="5207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C2BD02-750C-0F4A-80AC-676134455AC9}"/>
              </a:ext>
            </a:extLst>
          </p:cNvPr>
          <p:cNvSpPr txBox="1"/>
          <p:nvPr/>
        </p:nvSpPr>
        <p:spPr>
          <a:xfrm>
            <a:off x="2097932" y="914726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2021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76F3F-A295-7766-8506-1322CF4571D4}"/>
              </a:ext>
            </a:extLst>
          </p:cNvPr>
          <p:cNvSpPr txBox="1"/>
          <p:nvPr/>
        </p:nvSpPr>
        <p:spPr>
          <a:xfrm>
            <a:off x="-9477980" y="1067126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2018 - 2019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DD4872D-EF33-B462-BC66-2DD6DF81B427}"/>
              </a:ext>
            </a:extLst>
          </p:cNvPr>
          <p:cNvGrpSpPr/>
          <p:nvPr/>
        </p:nvGrpSpPr>
        <p:grpSpPr>
          <a:xfrm>
            <a:off x="-5750400" y="6906574"/>
            <a:ext cx="10505873" cy="2285552"/>
            <a:chOff x="12418972" y="2491770"/>
            <a:chExt cx="10505873" cy="228555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0D4A821-69F5-FB3B-67F2-813CB27D6BFB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4800" dirty="0">
                <a:latin typeface="Felix Titling" panose="04060505060202020A04" pitchFamily="8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E249E46-69B6-98EB-67FC-B862B3074CAB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2800" dirty="0">
                <a:latin typeface="Felix Titling" panose="04060505060202020A04" pitchFamily="82" charset="0"/>
              </a:endParaRP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ACE4E4C2-DE1A-42C5-0862-3224ADBEDE70}"/>
              </a:ext>
            </a:extLst>
          </p:cNvPr>
          <p:cNvSpPr/>
          <p:nvPr/>
        </p:nvSpPr>
        <p:spPr>
          <a:xfrm>
            <a:off x="-5614654" y="1599091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B842CAE-31B6-2BF3-5D9C-9AAC337E423E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-5193080" y="1702614"/>
            <a:ext cx="17556434" cy="10631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FDDC232A-7F5D-A016-56CC-4329E9B73BF0}"/>
              </a:ext>
            </a:extLst>
          </p:cNvPr>
          <p:cNvSpPr/>
          <p:nvPr/>
        </p:nvSpPr>
        <p:spPr>
          <a:xfrm>
            <a:off x="5961256" y="1599090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utoShape 2" descr="A classroom filled with vintage '80s computers, highlighting the ...">
            <a:extLst>
              <a:ext uri="{FF2B5EF4-FFF2-40B4-BE49-F238E27FC236}">
                <a16:creationId xmlns:a16="http://schemas.microsoft.com/office/drawing/2014/main" id="{88EAFBCE-2A45-CADD-1A26-08948B716EA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BBDE1B1-3B3D-A869-BD8D-176CBBFFEE74}"/>
              </a:ext>
            </a:extLst>
          </p:cNvPr>
          <p:cNvGrpSpPr/>
          <p:nvPr/>
        </p:nvGrpSpPr>
        <p:grpSpPr>
          <a:xfrm>
            <a:off x="995463" y="2398752"/>
            <a:ext cx="10505873" cy="3578214"/>
            <a:chOff x="11834405" y="2021041"/>
            <a:chExt cx="10505873" cy="357821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B7DDB74-C36C-41F7-1E7E-502F8D0DA46E}"/>
                </a:ext>
              </a:extLst>
            </p:cNvPr>
            <p:cNvSpPr txBox="1"/>
            <p:nvPr/>
          </p:nvSpPr>
          <p:spPr>
            <a:xfrm>
              <a:off x="11834405" y="2021041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ICT from PP to Class XII</a:t>
              </a:r>
              <a:endParaRPr lang="en-IN" sz="4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DACE237-EFF1-CD7E-9C6D-04C14836DBE2}"/>
                </a:ext>
              </a:extLst>
            </p:cNvPr>
            <p:cNvSpPr txBox="1"/>
            <p:nvPr/>
          </p:nvSpPr>
          <p:spPr>
            <a:xfrm>
              <a:off x="13517294" y="3783373"/>
              <a:ext cx="7140103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ICT designated as a “third language” alongside Dzongkha and English; part of Education Flagship </a:t>
              </a:r>
              <a:r>
                <a:rPr lang="en-US" sz="2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Programme</a:t>
              </a:r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6DDB26A-FC93-2ECB-2EA2-63698A0D0A5A}"/>
              </a:ext>
            </a:extLst>
          </p:cNvPr>
          <p:cNvSpPr txBox="1"/>
          <p:nvPr/>
        </p:nvSpPr>
        <p:spPr>
          <a:xfrm>
            <a:off x="13484970" y="2583539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E31C704-5B81-F4F4-824E-5E83BE08840A}"/>
              </a:ext>
            </a:extLst>
          </p:cNvPr>
          <p:cNvGrpSpPr/>
          <p:nvPr/>
        </p:nvGrpSpPr>
        <p:grpSpPr>
          <a:xfrm>
            <a:off x="11961830" y="2519302"/>
            <a:ext cx="10505873" cy="3147327"/>
            <a:chOff x="11834405" y="2021041"/>
            <a:chExt cx="10505873" cy="314732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2A1CF1-8428-9ADC-264A-F80A6F729D4A}"/>
                </a:ext>
              </a:extLst>
            </p:cNvPr>
            <p:cNvSpPr txBox="1"/>
            <p:nvPr/>
          </p:nvSpPr>
          <p:spPr>
            <a:xfrm>
              <a:off x="11834405" y="2021041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ICT compulsory from</a:t>
              </a:r>
            </a:p>
            <a:p>
              <a:pPr algn="ctr"/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Class IX</a:t>
              </a:r>
              <a:endParaRPr lang="en-IN" sz="4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1F36B35-43BF-714F-6651-9C1697758BEC}"/>
                </a:ext>
              </a:extLst>
            </p:cNvPr>
            <p:cNvSpPr txBox="1"/>
            <p:nvPr/>
          </p:nvSpPr>
          <p:spPr>
            <a:xfrm>
              <a:off x="13517294" y="3783373"/>
              <a:ext cx="714010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Two ICT classes per week for Classes IV–X; office applications phased out from higher grades.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8520879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B711C4-94DA-2C49-5598-8BD6629C1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B4519-ABDF-BFEB-A93C-E56351D66E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03ECB4-F166-DA94-BECC-D55CA6C84C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D23C75-6584-0396-DA08-15D66B75823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" t="39380" r="41943" b="565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C77E09-FE9B-C12C-C54D-BA3C8CE790FC}"/>
              </a:ext>
            </a:extLst>
          </p:cNvPr>
          <p:cNvSpPr txBox="1"/>
          <p:nvPr/>
        </p:nvSpPr>
        <p:spPr>
          <a:xfrm>
            <a:off x="-320320" y="-6187903"/>
            <a:ext cx="1319022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Timeline</a:t>
            </a:r>
          </a:p>
          <a:p>
            <a:pPr algn="ctr"/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 of </a:t>
            </a:r>
          </a:p>
          <a:p>
            <a:pPr algn="ctr"/>
            <a:r>
              <a:rPr lang="en-US" sz="138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Computer</a:t>
            </a:r>
            <a:r>
              <a:rPr lang="en-US" sz="166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 </a:t>
            </a:r>
            <a:endParaRPr lang="en-IN" sz="16600" dirty="0">
              <a:solidFill>
                <a:schemeClr val="tx2">
                  <a:lumMod val="60000"/>
                  <a:lumOff val="40000"/>
                </a:schemeClr>
              </a:solidFill>
              <a:latin typeface="Felix Titling" panose="04060505060202020A04" pitchFamily="82" charset="0"/>
            </a:endParaRPr>
          </a:p>
        </p:txBody>
      </p:sp>
      <p:sp>
        <p:nvSpPr>
          <p:cNvPr id="7" name="AutoShape 2" descr="Image result for cloud png">
            <a:extLst>
              <a:ext uri="{FF2B5EF4-FFF2-40B4-BE49-F238E27FC236}">
                <a16:creationId xmlns:a16="http://schemas.microsoft.com/office/drawing/2014/main" id="{5B17B98C-9C04-35AE-503F-499F2AF5E8D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28" name="Picture 4" descr="Download Cloud PNG Image for Free">
            <a:extLst>
              <a:ext uri="{FF2B5EF4-FFF2-40B4-BE49-F238E27FC236}">
                <a16:creationId xmlns:a16="http://schemas.microsoft.com/office/drawing/2014/main" id="{321E63A0-8EC4-D6C9-D610-A876F3E12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6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37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3355143" y="-4108803"/>
            <a:ext cx="8287067" cy="430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Download Cloud PNG Image for Free">
            <a:extLst>
              <a:ext uri="{FF2B5EF4-FFF2-40B4-BE49-F238E27FC236}">
                <a16:creationId xmlns:a16="http://schemas.microsoft.com/office/drawing/2014/main" id="{8402D30E-730D-6DC4-6E0F-05A10CFA8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6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37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6923" y="-8166568"/>
            <a:ext cx="8287067" cy="430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A7448D-7406-BE32-C594-810403F78BF4}"/>
              </a:ext>
            </a:extLst>
          </p:cNvPr>
          <p:cNvSpPr txBox="1"/>
          <p:nvPr/>
        </p:nvSpPr>
        <p:spPr>
          <a:xfrm>
            <a:off x="1970567" y="2047567"/>
            <a:ext cx="82508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tx2">
                    <a:lumMod val="40000"/>
                    <a:lumOff val="60000"/>
                  </a:schemeClr>
                </a:solidFill>
                <a:latin typeface="Felix Titling" panose="04060505060202020A04" pitchFamily="82" charset="0"/>
              </a:rPr>
              <a:t>Thank you</a:t>
            </a:r>
            <a:endParaRPr lang="en-IN" sz="8000" dirty="0">
              <a:solidFill>
                <a:schemeClr val="tx2">
                  <a:lumMod val="40000"/>
                  <a:lumOff val="60000"/>
                </a:schemeClr>
              </a:solidFill>
              <a:latin typeface="Felix Titling" panose="04060505060202020A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145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401261-2B1E-B214-C90E-4F6460603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43537-495A-8B39-7CC2-261F9DFC42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C2F5B9-E32D-123D-287A-0498BDF9C3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8481BB-8B99-6F72-D066-BAB0E05D27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" t="39380" r="41943" b="565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899B96-E363-2D83-FB31-51BC38BD5B99}"/>
              </a:ext>
            </a:extLst>
          </p:cNvPr>
          <p:cNvSpPr txBox="1"/>
          <p:nvPr/>
        </p:nvSpPr>
        <p:spPr>
          <a:xfrm>
            <a:off x="-320320" y="-6187903"/>
            <a:ext cx="1319022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Timeline</a:t>
            </a:r>
          </a:p>
          <a:p>
            <a:pPr algn="ctr"/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 of </a:t>
            </a:r>
          </a:p>
          <a:p>
            <a:pPr algn="ctr"/>
            <a:r>
              <a:rPr lang="en-US" sz="138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Computer</a:t>
            </a:r>
            <a:r>
              <a:rPr lang="en-US" sz="16600" dirty="0">
                <a:solidFill>
                  <a:schemeClr val="tx2">
                    <a:lumMod val="60000"/>
                    <a:lumOff val="40000"/>
                  </a:schemeClr>
                </a:solidFill>
                <a:latin typeface="Felix Titling" panose="04060505060202020A04" pitchFamily="82" charset="0"/>
              </a:rPr>
              <a:t> </a:t>
            </a:r>
            <a:endParaRPr lang="en-IN" sz="16600" dirty="0">
              <a:solidFill>
                <a:schemeClr val="tx2">
                  <a:lumMod val="60000"/>
                  <a:lumOff val="40000"/>
                </a:schemeClr>
              </a:solidFill>
              <a:latin typeface="Felix Titling" panose="04060505060202020A04" pitchFamily="82" charset="0"/>
            </a:endParaRPr>
          </a:p>
        </p:txBody>
      </p:sp>
      <p:sp>
        <p:nvSpPr>
          <p:cNvPr id="7" name="AutoShape 2" descr="Image result for cloud png">
            <a:extLst>
              <a:ext uri="{FF2B5EF4-FFF2-40B4-BE49-F238E27FC236}">
                <a16:creationId xmlns:a16="http://schemas.microsoft.com/office/drawing/2014/main" id="{CE018A05-BA34-D8FA-E200-AEE7039723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28" name="Picture 4" descr="Download Cloud PNG Image for Free">
            <a:extLst>
              <a:ext uri="{FF2B5EF4-FFF2-40B4-BE49-F238E27FC236}">
                <a16:creationId xmlns:a16="http://schemas.microsoft.com/office/drawing/2014/main" id="{99B45046-3191-88BD-5979-203CD9601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6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37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3355143" y="-4108803"/>
            <a:ext cx="8287067" cy="430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Download Cloud PNG Image for Free">
            <a:extLst>
              <a:ext uri="{FF2B5EF4-FFF2-40B4-BE49-F238E27FC236}">
                <a16:creationId xmlns:a16="http://schemas.microsoft.com/office/drawing/2014/main" id="{7FD0FDF2-6D1C-55C0-C239-2B3203C17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6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37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6923" y="-8166568"/>
            <a:ext cx="8287067" cy="430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3563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54C1B42-EA28-52DC-83D1-68CAE5BAF44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648" y="204729"/>
            <a:ext cx="10321043" cy="6880696"/>
          </a:xfrm>
          <a:prstGeom prst="rect">
            <a:avLst/>
          </a:prstGeom>
          <a:effectLst>
            <a:softEdge rad="5207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FA9FDFC-FB0E-D9A6-F1CC-4A34EA87EC4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363354" y="13004"/>
            <a:ext cx="10617111" cy="7072421"/>
          </a:xfrm>
          <a:prstGeom prst="rect">
            <a:avLst/>
          </a:prstGeom>
          <a:noFill/>
          <a:effectLst>
            <a:softEdge rad="5207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0EFE52-C3FB-7282-A34B-2F09192E0C9E}"/>
              </a:ext>
            </a:extLst>
          </p:cNvPr>
          <p:cNvSpPr txBox="1"/>
          <p:nvPr/>
        </p:nvSpPr>
        <p:spPr>
          <a:xfrm>
            <a:off x="13673843" y="675352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Felix Titling" panose="04060505060202020A04" pitchFamily="82" charset="0"/>
              </a:rPr>
              <a:t>1992</a:t>
            </a:r>
            <a:endParaRPr lang="en-IN" sz="4000" dirty="0">
              <a:latin typeface="Felix Titling" panose="04060505060202020A04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3D5D0B-AC0C-E8E1-EC0C-AC17058FEDC6}"/>
              </a:ext>
            </a:extLst>
          </p:cNvPr>
          <p:cNvSpPr txBox="1"/>
          <p:nvPr/>
        </p:nvSpPr>
        <p:spPr>
          <a:xfrm>
            <a:off x="2097931" y="827752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Late 1980s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326C98F-C87A-DDD7-338F-77C474862552}"/>
              </a:ext>
            </a:extLst>
          </p:cNvPr>
          <p:cNvGrpSpPr/>
          <p:nvPr/>
        </p:nvGrpSpPr>
        <p:grpSpPr>
          <a:xfrm>
            <a:off x="-5750400" y="6906574"/>
            <a:ext cx="10505873" cy="2285552"/>
            <a:chOff x="12418972" y="2491770"/>
            <a:chExt cx="10505873" cy="228555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3357DC1-6CF3-D82D-1661-91217D6A5191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4800" dirty="0">
                <a:latin typeface="Felix Titling" panose="04060505060202020A04" pitchFamily="8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6BDF84D-6BD3-CCF9-2376-193991ACD138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2800" dirty="0">
                <a:latin typeface="Felix Titling" panose="04060505060202020A04" pitchFamily="8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5CE1B86-2EDF-31C3-C294-2AB4B3F02F48}"/>
              </a:ext>
            </a:extLst>
          </p:cNvPr>
          <p:cNvSpPr txBox="1"/>
          <p:nvPr/>
        </p:nvSpPr>
        <p:spPr>
          <a:xfrm>
            <a:off x="1166232" y="2583539"/>
            <a:ext cx="105058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Felix Titling" panose="04060505060202020A04" pitchFamily="82" charset="0"/>
              </a:rPr>
              <a:t>First computers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Felix Titling" panose="04060505060202020A04" pitchFamily="82" charset="0"/>
              </a:rPr>
              <a:t> in Bhutanese schools</a:t>
            </a:r>
            <a:endParaRPr lang="en-IN" sz="48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F7B96E-EECC-0CEB-4367-E87C1CE38EB7}"/>
              </a:ext>
            </a:extLst>
          </p:cNvPr>
          <p:cNvSpPr txBox="1"/>
          <p:nvPr/>
        </p:nvSpPr>
        <p:spPr>
          <a:xfrm>
            <a:off x="2525949" y="4406502"/>
            <a:ext cx="714010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elix Titling" panose="04060505060202020A04" pitchFamily="82" charset="0"/>
              </a:rPr>
              <a:t>Gateway computers donated under the Overseas Development Administration introduced basic computer literacy in select schools.</a:t>
            </a:r>
            <a:endParaRPr lang="en-IN" sz="28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46D70E4-3627-B710-7D23-94CAA27367E1}"/>
              </a:ext>
            </a:extLst>
          </p:cNvPr>
          <p:cNvSpPr/>
          <p:nvPr/>
        </p:nvSpPr>
        <p:spPr>
          <a:xfrm>
            <a:off x="5885212" y="1599091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1F5907-D6D5-6306-4450-76F42D1E06F9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6306786" y="1775012"/>
            <a:ext cx="17144885" cy="339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D8CFEBE8-FD2C-5179-BFC0-BAAEA8D4956F}"/>
              </a:ext>
            </a:extLst>
          </p:cNvPr>
          <p:cNvSpPr/>
          <p:nvPr/>
        </p:nvSpPr>
        <p:spPr>
          <a:xfrm>
            <a:off x="17461122" y="1599090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utoShape 2" descr="A classroom filled with vintage '80s computers, highlighting the ...">
            <a:extLst>
              <a:ext uri="{FF2B5EF4-FFF2-40B4-BE49-F238E27FC236}">
                <a16:creationId xmlns:a16="http://schemas.microsoft.com/office/drawing/2014/main" id="{E2DF2C20-3239-95A8-C0BD-BB24D7B865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35E8873-5BF2-D880-EE79-1E02050DFC62}"/>
              </a:ext>
            </a:extLst>
          </p:cNvPr>
          <p:cNvGrpSpPr/>
          <p:nvPr/>
        </p:nvGrpSpPr>
        <p:grpSpPr>
          <a:xfrm>
            <a:off x="-10123304" y="2583539"/>
            <a:ext cx="10505873" cy="3147327"/>
            <a:chOff x="11834405" y="2021041"/>
            <a:chExt cx="10505873" cy="314732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840834F-EF49-6B9B-E8CB-91D7824DF080}"/>
                </a:ext>
              </a:extLst>
            </p:cNvPr>
            <p:cNvSpPr txBox="1"/>
            <p:nvPr/>
          </p:nvSpPr>
          <p:spPr>
            <a:xfrm>
              <a:off x="11834405" y="2021041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Ict</a:t>
              </a:r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as optional </a:t>
              </a:r>
            </a:p>
            <a:p>
              <a:pPr algn="ctr"/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subject</a:t>
              </a:r>
              <a:endParaRPr lang="en-IN" sz="4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548E30-20FB-1893-B99D-923860A6B00E}"/>
                </a:ext>
              </a:extLst>
            </p:cNvPr>
            <p:cNvSpPr txBox="1"/>
            <p:nvPr/>
          </p:nvSpPr>
          <p:spPr>
            <a:xfrm>
              <a:off x="13517294" y="3783373"/>
              <a:ext cx="714010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Some secondary schools began offering ICT as an elective subject for interested students.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B30B377-16A1-CC31-3C8C-0A80C8549CF8}"/>
              </a:ext>
            </a:extLst>
          </p:cNvPr>
          <p:cNvSpPr txBox="1"/>
          <p:nvPr/>
        </p:nvSpPr>
        <p:spPr>
          <a:xfrm>
            <a:off x="13484970" y="2583539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22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F98469-8F5C-3412-0B5F-7B8158542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86EECE7-EE4C-3077-7C61-82AD619E30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4862" y="236914"/>
            <a:ext cx="10321043" cy="6880696"/>
          </a:xfrm>
          <a:prstGeom prst="rect">
            <a:avLst/>
          </a:prstGeom>
          <a:effectLst>
            <a:softEdge rad="5207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E146917-3205-FE42-DC90-66FB0D097A4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844" y="45189"/>
            <a:ext cx="10617111" cy="7072421"/>
          </a:xfrm>
          <a:prstGeom prst="rect">
            <a:avLst/>
          </a:prstGeom>
          <a:noFill/>
          <a:effectLst>
            <a:softEdge rad="5207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00E289-C353-7B64-81FE-783A88DCB163}"/>
              </a:ext>
            </a:extLst>
          </p:cNvPr>
          <p:cNvSpPr txBox="1"/>
          <p:nvPr/>
        </p:nvSpPr>
        <p:spPr>
          <a:xfrm>
            <a:off x="2097932" y="953287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1992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2BDAF8-AB04-6477-1765-35BDB3BED056}"/>
              </a:ext>
            </a:extLst>
          </p:cNvPr>
          <p:cNvSpPr txBox="1"/>
          <p:nvPr/>
        </p:nvSpPr>
        <p:spPr>
          <a:xfrm>
            <a:off x="-9477980" y="1105687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Late 1980s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559A88B-F4F2-2C94-5DC0-527BCFFE2BAE}"/>
              </a:ext>
            </a:extLst>
          </p:cNvPr>
          <p:cNvGrpSpPr/>
          <p:nvPr/>
        </p:nvGrpSpPr>
        <p:grpSpPr>
          <a:xfrm>
            <a:off x="-5750400" y="6906574"/>
            <a:ext cx="10505873" cy="2285552"/>
            <a:chOff x="12418972" y="2491770"/>
            <a:chExt cx="10505873" cy="228555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CFEA1A9-670F-0B20-52D2-2379A2727C7E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4800" dirty="0">
                <a:latin typeface="Felix Titling" panose="04060505060202020A04" pitchFamily="8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FD1BB2F-07E3-027F-323F-6A8A3D5ABAD9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2800" dirty="0">
                <a:latin typeface="Felix Titling" panose="04060505060202020A04" pitchFamily="8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138FA6C-33C1-59CA-900F-FBD6D0CE4786}"/>
              </a:ext>
            </a:extLst>
          </p:cNvPr>
          <p:cNvSpPr txBox="1"/>
          <p:nvPr/>
        </p:nvSpPr>
        <p:spPr>
          <a:xfrm>
            <a:off x="12284999" y="2664573"/>
            <a:ext cx="105058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Felix Titling" panose="04060505060202020A04" pitchFamily="82" charset="0"/>
              </a:rPr>
              <a:t>First computers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Felix Titling" panose="04060505060202020A04" pitchFamily="82" charset="0"/>
              </a:rPr>
              <a:t> in Bhutanese schools</a:t>
            </a:r>
            <a:endParaRPr lang="en-IN" sz="48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174A9B-A56A-08AC-0B87-0FC0F225BB6C}"/>
              </a:ext>
            </a:extLst>
          </p:cNvPr>
          <p:cNvSpPr txBox="1"/>
          <p:nvPr/>
        </p:nvSpPr>
        <p:spPr>
          <a:xfrm>
            <a:off x="13644716" y="4487536"/>
            <a:ext cx="714010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elix Titling" panose="04060505060202020A04" pitchFamily="82" charset="0"/>
              </a:rPr>
              <a:t>Gateway computers donated under the Overseas Development Administration introduced basic computer literacy in select schools.</a:t>
            </a:r>
            <a:endParaRPr lang="en-IN" sz="28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D61BF71-E884-C9C7-3444-FFE71CE9FDC4}"/>
              </a:ext>
            </a:extLst>
          </p:cNvPr>
          <p:cNvSpPr/>
          <p:nvPr/>
        </p:nvSpPr>
        <p:spPr>
          <a:xfrm>
            <a:off x="-5750400" y="1644005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EF3EDAB-98D3-D20D-AC25-13E85563166E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-5328826" y="1853845"/>
            <a:ext cx="188137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4565601F-8570-6BDD-8B23-07681F058854}"/>
              </a:ext>
            </a:extLst>
          </p:cNvPr>
          <p:cNvSpPr/>
          <p:nvPr/>
        </p:nvSpPr>
        <p:spPr>
          <a:xfrm>
            <a:off x="5825510" y="1644004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utoShape 2" descr="A classroom filled with vintage '80s computers, highlighting the ...">
            <a:extLst>
              <a:ext uri="{FF2B5EF4-FFF2-40B4-BE49-F238E27FC236}">
                <a16:creationId xmlns:a16="http://schemas.microsoft.com/office/drawing/2014/main" id="{C7DCCCF4-389E-1729-FCE3-9C2C47C6A76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6623081-A3C0-3E3B-EEF8-E1193A0E8DA0}"/>
              </a:ext>
            </a:extLst>
          </p:cNvPr>
          <p:cNvGrpSpPr/>
          <p:nvPr/>
        </p:nvGrpSpPr>
        <p:grpSpPr>
          <a:xfrm>
            <a:off x="995463" y="2664573"/>
            <a:ext cx="10505873" cy="3147327"/>
            <a:chOff x="11834405" y="2021041"/>
            <a:chExt cx="10505873" cy="314732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5EB3727-618B-771C-AF76-B77C250381B6}"/>
                </a:ext>
              </a:extLst>
            </p:cNvPr>
            <p:cNvSpPr txBox="1"/>
            <p:nvPr/>
          </p:nvSpPr>
          <p:spPr>
            <a:xfrm>
              <a:off x="11834405" y="2021041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Ict</a:t>
              </a:r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as optional </a:t>
              </a:r>
            </a:p>
            <a:p>
              <a:pPr algn="ctr"/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subject</a:t>
              </a:r>
              <a:endParaRPr lang="en-IN" sz="4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4CB43E3-674E-4498-C51F-F6A76EE67AF5}"/>
                </a:ext>
              </a:extLst>
            </p:cNvPr>
            <p:cNvSpPr txBox="1"/>
            <p:nvPr/>
          </p:nvSpPr>
          <p:spPr>
            <a:xfrm>
              <a:off x="13517294" y="3783373"/>
              <a:ext cx="714010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Some secondary schools began offering ICT as an elective subject for interested students.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B6AEC6C-5482-3CA0-80C8-D36BCD2C6F96}"/>
              </a:ext>
            </a:extLst>
          </p:cNvPr>
          <p:cNvSpPr txBox="1"/>
          <p:nvPr/>
        </p:nvSpPr>
        <p:spPr>
          <a:xfrm>
            <a:off x="13484970" y="2583539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9010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FF7E4C-8B48-CB23-8293-9B2039A88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2CFD5C53-C9FD-7BDF-099F-6BFE25762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0023834" y="319902"/>
            <a:ext cx="10321043" cy="6872795"/>
          </a:xfrm>
          <a:prstGeom prst="rect">
            <a:avLst/>
          </a:prstGeom>
          <a:effectLst>
            <a:softEdge rad="5207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27151C5-7FAA-CF6F-9442-EB5E0CF0E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80871" y="145002"/>
            <a:ext cx="10617111" cy="6872795"/>
          </a:xfrm>
          <a:prstGeom prst="rect">
            <a:avLst/>
          </a:prstGeom>
          <a:noFill/>
          <a:effectLst>
            <a:softEdge rad="5207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E27A59-7C5A-53BE-8639-B4CDFEF3C066}"/>
              </a:ext>
            </a:extLst>
          </p:cNvPr>
          <p:cNvSpPr txBox="1"/>
          <p:nvPr/>
        </p:nvSpPr>
        <p:spPr>
          <a:xfrm>
            <a:off x="2097932" y="913534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2002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283296-F257-C6F1-7F14-87D7C9089EA2}"/>
              </a:ext>
            </a:extLst>
          </p:cNvPr>
          <p:cNvSpPr txBox="1"/>
          <p:nvPr/>
        </p:nvSpPr>
        <p:spPr>
          <a:xfrm>
            <a:off x="-9467863" y="913324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1992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880EDB8-387C-2AE6-1424-F2702BD05F22}"/>
              </a:ext>
            </a:extLst>
          </p:cNvPr>
          <p:cNvGrpSpPr/>
          <p:nvPr/>
        </p:nvGrpSpPr>
        <p:grpSpPr>
          <a:xfrm>
            <a:off x="-5750400" y="6906574"/>
            <a:ext cx="10505873" cy="2285552"/>
            <a:chOff x="12418972" y="2491770"/>
            <a:chExt cx="10505873" cy="228555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AD3410B-5A34-7BEA-D909-806285C244E0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4800" dirty="0">
                <a:latin typeface="Felix Titling" panose="04060505060202020A04" pitchFamily="8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2EE5932-1F55-8AA3-550E-583738753B82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2800" dirty="0">
                <a:latin typeface="Felix Titling" panose="04060505060202020A04" pitchFamily="8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60C0170-3A50-09CE-6EBE-5AAB05EB8EDD}"/>
              </a:ext>
            </a:extLst>
          </p:cNvPr>
          <p:cNvSpPr txBox="1"/>
          <p:nvPr/>
        </p:nvSpPr>
        <p:spPr>
          <a:xfrm>
            <a:off x="11980199" y="2517230"/>
            <a:ext cx="105058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Felix Titling" panose="04060505060202020A04" pitchFamily="82" charset="0"/>
              </a:rPr>
              <a:t>First computers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Felix Titling" panose="04060505060202020A04" pitchFamily="82" charset="0"/>
              </a:rPr>
              <a:t> in Bhutanese schools</a:t>
            </a:r>
            <a:endParaRPr lang="en-IN" sz="48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4ED2BE-9AE1-ADCD-E08C-06DD09F93E6B}"/>
              </a:ext>
            </a:extLst>
          </p:cNvPr>
          <p:cNvSpPr txBox="1"/>
          <p:nvPr/>
        </p:nvSpPr>
        <p:spPr>
          <a:xfrm>
            <a:off x="13339916" y="4340193"/>
            <a:ext cx="714010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elix Titling" panose="04060505060202020A04" pitchFamily="82" charset="0"/>
              </a:rPr>
              <a:t>Gateway computers donated under the Overseas Development Administration introduced basic computer literacy in select schools.</a:t>
            </a:r>
            <a:endParaRPr lang="en-IN" sz="28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A095FB3-1B26-7FD5-74F0-0109AE00DF38}"/>
              </a:ext>
            </a:extLst>
          </p:cNvPr>
          <p:cNvSpPr/>
          <p:nvPr/>
        </p:nvSpPr>
        <p:spPr>
          <a:xfrm>
            <a:off x="-5750400" y="1621211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0AA1E3-CBAD-9F04-ED68-1E5FF5694A84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-5328826" y="1771467"/>
            <a:ext cx="18045366" cy="5958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06AE559C-2DEE-E93D-3DD9-3230D67E523A}"/>
              </a:ext>
            </a:extLst>
          </p:cNvPr>
          <p:cNvSpPr/>
          <p:nvPr/>
        </p:nvSpPr>
        <p:spPr>
          <a:xfrm>
            <a:off x="5825510" y="1621210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utoShape 2" descr="A classroom filled with vintage '80s computers, highlighting the ...">
            <a:extLst>
              <a:ext uri="{FF2B5EF4-FFF2-40B4-BE49-F238E27FC236}">
                <a16:creationId xmlns:a16="http://schemas.microsoft.com/office/drawing/2014/main" id="{D66EDF6E-3342-CF84-B12A-E101BCE503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288BE14-5871-D8F2-3CC7-390EF5F5E0B8}"/>
              </a:ext>
            </a:extLst>
          </p:cNvPr>
          <p:cNvGrpSpPr/>
          <p:nvPr/>
        </p:nvGrpSpPr>
        <p:grpSpPr>
          <a:xfrm>
            <a:off x="690663" y="2517230"/>
            <a:ext cx="10505873" cy="3578214"/>
            <a:chOff x="11834405" y="2021041"/>
            <a:chExt cx="10505873" cy="357821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0808F8E-1EDE-4A4E-8789-099C43DD5EB8}"/>
                </a:ext>
              </a:extLst>
            </p:cNvPr>
            <p:cNvSpPr txBox="1"/>
            <p:nvPr/>
          </p:nvSpPr>
          <p:spPr>
            <a:xfrm>
              <a:off x="11834405" y="2021041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ICT curriculum</a:t>
              </a:r>
            </a:p>
            <a:p>
              <a:pPr algn="ctr"/>
              <a:r>
                <a:rPr lang="en-IN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introduced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C27185E-3D06-8553-CAB8-D90045EF6CEE}"/>
                </a:ext>
              </a:extLst>
            </p:cNvPr>
            <p:cNvSpPr txBox="1"/>
            <p:nvPr/>
          </p:nvSpPr>
          <p:spPr>
            <a:xfrm>
              <a:off x="13517294" y="3783373"/>
              <a:ext cx="7140103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Focus shifted from programming basics to practical applications like word processing, spreadsheets, and presentations.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CCAAEBE-59DD-69DE-1559-1A2029102711}"/>
              </a:ext>
            </a:extLst>
          </p:cNvPr>
          <p:cNvSpPr txBox="1"/>
          <p:nvPr/>
        </p:nvSpPr>
        <p:spPr>
          <a:xfrm>
            <a:off x="13484970" y="2583539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896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553ECC-CA96-FCCC-410B-10597B880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1DF1C5D-63E2-F213-5D78-07F0636D4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0583666" y="982005"/>
            <a:ext cx="10321043" cy="5578523"/>
          </a:xfrm>
          <a:prstGeom prst="rect">
            <a:avLst/>
          </a:prstGeom>
          <a:effectLst>
            <a:softEdge rad="5207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9773360-4BD0-7869-2587-A940B5F0C1F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1040" y="139194"/>
            <a:ext cx="10617111" cy="7072421"/>
          </a:xfrm>
          <a:prstGeom prst="rect">
            <a:avLst/>
          </a:prstGeom>
          <a:noFill/>
          <a:effectLst>
            <a:softEdge rad="5207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5A323C-521A-221E-E80E-7ED79A05CE20}"/>
              </a:ext>
            </a:extLst>
          </p:cNvPr>
          <p:cNvSpPr txBox="1"/>
          <p:nvPr/>
        </p:nvSpPr>
        <p:spPr>
          <a:xfrm>
            <a:off x="2097931" y="827752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2010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7DC0A04-C2F7-9C69-9A76-92F201E823E6}"/>
              </a:ext>
            </a:extLst>
          </p:cNvPr>
          <p:cNvGrpSpPr/>
          <p:nvPr/>
        </p:nvGrpSpPr>
        <p:grpSpPr>
          <a:xfrm>
            <a:off x="1053849" y="2105745"/>
            <a:ext cx="10505873" cy="3578214"/>
            <a:chOff x="12418972" y="2491770"/>
            <a:chExt cx="10505873" cy="357821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9A5DF12-2892-AAB2-CEF0-CD9AAE954F4C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Chiphen</a:t>
              </a:r>
              <a:r>
                <a:rPr lang="en-IN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</a:t>
              </a:r>
              <a:r>
                <a:rPr lang="en-IN" sz="4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Rigphel</a:t>
              </a:r>
              <a:r>
                <a:rPr lang="en-IN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Project launched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9610130-FAB8-5BE3-04F5-CF485D0C7A7D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A Bhutan–India initiative to train teachers, establish computer labs in 168 schools, and make ICT mandatory from Class VII.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DDB08B64-098E-34B3-FBEA-44C53486B3A8}"/>
              </a:ext>
            </a:extLst>
          </p:cNvPr>
          <p:cNvSpPr/>
          <p:nvPr/>
        </p:nvSpPr>
        <p:spPr>
          <a:xfrm>
            <a:off x="-5653920" y="1461804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32B1307-7FC1-F867-CB5D-ADB7DC9D0E4E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-5232346" y="1671644"/>
            <a:ext cx="2750968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5129A675-6145-EE77-A2EA-C92F11CDD07F}"/>
              </a:ext>
            </a:extLst>
          </p:cNvPr>
          <p:cNvSpPr/>
          <p:nvPr/>
        </p:nvSpPr>
        <p:spPr>
          <a:xfrm>
            <a:off x="10094067" y="-1850144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utoShape 2" descr="A classroom filled with vintage '80s computers, highlighting the ...">
            <a:extLst>
              <a:ext uri="{FF2B5EF4-FFF2-40B4-BE49-F238E27FC236}">
                <a16:creationId xmlns:a16="http://schemas.microsoft.com/office/drawing/2014/main" id="{24905D28-A2D2-2883-AEF7-372B29B296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364A8B-CD15-EC28-D096-CE7A09075DD1}"/>
              </a:ext>
            </a:extLst>
          </p:cNvPr>
          <p:cNvSpPr txBox="1"/>
          <p:nvPr/>
        </p:nvSpPr>
        <p:spPr>
          <a:xfrm>
            <a:off x="2064227" y="1978085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CA79ADD-7B10-0852-16D9-2814334FE5CA}"/>
              </a:ext>
            </a:extLst>
          </p:cNvPr>
          <p:cNvSpPr/>
          <p:nvPr/>
        </p:nvSpPr>
        <p:spPr>
          <a:xfrm>
            <a:off x="5885211" y="1461803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F55382-AB99-504C-02F0-826D383A6B39}"/>
              </a:ext>
            </a:extLst>
          </p:cNvPr>
          <p:cNvSpPr txBox="1"/>
          <p:nvPr/>
        </p:nvSpPr>
        <p:spPr>
          <a:xfrm>
            <a:off x="13236082" y="827752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2011 - 2013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DD5C8C5-DEA3-4403-7526-5E5D3745E605}"/>
              </a:ext>
            </a:extLst>
          </p:cNvPr>
          <p:cNvGrpSpPr/>
          <p:nvPr/>
        </p:nvGrpSpPr>
        <p:grpSpPr>
          <a:xfrm>
            <a:off x="12192000" y="2105745"/>
            <a:ext cx="10505873" cy="3147327"/>
            <a:chOff x="12418972" y="2491770"/>
            <a:chExt cx="10505873" cy="314732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8EF0A01-B97C-16A0-FDF8-542FED7E124D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WIRED &amp; OLPC initiatives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A911221-FA8D-DF37-CECE-869F2B961552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WIRED integrated ICT in teaching; OLPC provided laptops to students in rural schools.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ED5107B-900E-D6F0-BC45-C911388E4AAE}"/>
              </a:ext>
            </a:extLst>
          </p:cNvPr>
          <p:cNvSpPr txBox="1"/>
          <p:nvPr/>
        </p:nvSpPr>
        <p:spPr>
          <a:xfrm>
            <a:off x="13202378" y="1978085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5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FAE021-6354-1903-81CA-C09D7B38D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3BA5551-B748-7D9C-D344-C49938A621C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81489" y="250254"/>
            <a:ext cx="10321043" cy="6880696"/>
          </a:xfrm>
          <a:prstGeom prst="rect">
            <a:avLst/>
          </a:prstGeom>
          <a:effectLst>
            <a:softEdge rad="5207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5241A70-A4B9-F3E7-EEAA-FBDD44F9A3C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3217" y="58529"/>
            <a:ext cx="10617111" cy="7072421"/>
          </a:xfrm>
          <a:prstGeom prst="rect">
            <a:avLst/>
          </a:prstGeom>
          <a:noFill/>
          <a:effectLst>
            <a:softEdge rad="5207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31A8A44-0E45-A21A-9C4E-745459B31531}"/>
              </a:ext>
            </a:extLst>
          </p:cNvPr>
          <p:cNvSpPr txBox="1"/>
          <p:nvPr/>
        </p:nvSpPr>
        <p:spPr>
          <a:xfrm>
            <a:off x="2250332" y="767742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2011 - 2013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585115-63E0-8E84-9809-239BE4CD2109}"/>
              </a:ext>
            </a:extLst>
          </p:cNvPr>
          <p:cNvSpPr txBox="1"/>
          <p:nvPr/>
        </p:nvSpPr>
        <p:spPr>
          <a:xfrm>
            <a:off x="-9267194" y="753842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2010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9B52D0-86AF-0CC7-657B-A196D91525B8}"/>
              </a:ext>
            </a:extLst>
          </p:cNvPr>
          <p:cNvGrpSpPr/>
          <p:nvPr/>
        </p:nvGrpSpPr>
        <p:grpSpPr>
          <a:xfrm>
            <a:off x="-5750400" y="6906574"/>
            <a:ext cx="10505873" cy="2285552"/>
            <a:chOff x="12418972" y="2491770"/>
            <a:chExt cx="10505873" cy="228555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82F8B4E-6DC2-5537-501D-BB3C043931D6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4800" dirty="0">
                <a:latin typeface="Felix Titling" panose="04060505060202020A04" pitchFamily="8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EC0AAA4-EB27-666D-4487-F00AF64D907D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2800" dirty="0">
                <a:latin typeface="Felix Titling" panose="04060505060202020A04" pitchFamily="82" charset="0"/>
              </a:endParaRP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EB3DB152-10C7-8EBB-B0F5-1266AC8FAA31}"/>
              </a:ext>
            </a:extLst>
          </p:cNvPr>
          <p:cNvSpPr/>
          <p:nvPr/>
        </p:nvSpPr>
        <p:spPr>
          <a:xfrm>
            <a:off x="-5480217" y="1475629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88193AA-57F9-FD77-1B60-1485E069BBD7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-5058643" y="1685469"/>
            <a:ext cx="180248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A944D109-B784-3299-8888-0054C16D002B}"/>
              </a:ext>
            </a:extLst>
          </p:cNvPr>
          <p:cNvSpPr/>
          <p:nvPr/>
        </p:nvSpPr>
        <p:spPr>
          <a:xfrm>
            <a:off x="6095693" y="1475628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utoShape 2" descr="A classroom filled with vintage '80s computers, highlighting the ...">
            <a:extLst>
              <a:ext uri="{FF2B5EF4-FFF2-40B4-BE49-F238E27FC236}">
                <a16:creationId xmlns:a16="http://schemas.microsoft.com/office/drawing/2014/main" id="{6E0B9030-D715-1C03-FBC0-12FBDA28FC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D4E32DC-5A1B-214C-4A0F-34DF3D25E1FC}"/>
              </a:ext>
            </a:extLst>
          </p:cNvPr>
          <p:cNvSpPr txBox="1"/>
          <p:nvPr/>
        </p:nvSpPr>
        <p:spPr>
          <a:xfrm>
            <a:off x="13484970" y="2583539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D9DF9A7-6AD0-11F2-B01D-4D00B264FC85}"/>
              </a:ext>
            </a:extLst>
          </p:cNvPr>
          <p:cNvGrpSpPr/>
          <p:nvPr/>
        </p:nvGrpSpPr>
        <p:grpSpPr>
          <a:xfrm>
            <a:off x="12230705" y="2636083"/>
            <a:ext cx="10505873" cy="3578214"/>
            <a:chOff x="12508574" y="2071518"/>
            <a:chExt cx="10505873" cy="357821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90B6BEB-643C-5FF7-D806-388A1398DA90}"/>
                </a:ext>
              </a:extLst>
            </p:cNvPr>
            <p:cNvSpPr txBox="1"/>
            <p:nvPr/>
          </p:nvSpPr>
          <p:spPr>
            <a:xfrm>
              <a:off x="12508574" y="2071518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Chiphen</a:t>
              </a:r>
              <a:r>
                <a:rPr lang="en-IN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</a:t>
              </a:r>
              <a:r>
                <a:rPr lang="en-IN" sz="4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Rigphel</a:t>
              </a:r>
              <a:r>
                <a:rPr lang="en-IN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Project launched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DA532B9-1FF6-28E1-9280-EA46505AB801}"/>
                </a:ext>
              </a:extLst>
            </p:cNvPr>
            <p:cNvSpPr txBox="1"/>
            <p:nvPr/>
          </p:nvSpPr>
          <p:spPr>
            <a:xfrm>
              <a:off x="14191463" y="3833850"/>
              <a:ext cx="7140103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A Bhutan–India initiative to train teachers, establish computer labs in 168 schools, and make ICT mandatory from Class VII.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C93A931-0728-3F94-FA41-5A660BEA2F20}"/>
              </a:ext>
            </a:extLst>
          </p:cNvPr>
          <p:cNvGrpSpPr/>
          <p:nvPr/>
        </p:nvGrpSpPr>
        <p:grpSpPr>
          <a:xfrm>
            <a:off x="876766" y="2763743"/>
            <a:ext cx="10505873" cy="3147327"/>
            <a:chOff x="12418972" y="2491770"/>
            <a:chExt cx="10505873" cy="314732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80A55AB-C21E-FE7A-54D4-1F4AAA76F337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WIRED &amp; OLPC initiatives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521F543-D160-20C6-7BA6-E4E28CA47190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WIRED integrated ICT in teaching; OLPC provided laptops to students in rural schools.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C3329B5-FD4F-C9CE-C535-C2EB406B1813}"/>
              </a:ext>
            </a:extLst>
          </p:cNvPr>
          <p:cNvSpPr txBox="1"/>
          <p:nvPr/>
        </p:nvSpPr>
        <p:spPr>
          <a:xfrm>
            <a:off x="1887144" y="2636083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058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336037-73E2-CFEC-729C-95F1B8A52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13834021-5C22-2BEE-E7A3-4E0DBAE0543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53010" y="330853"/>
            <a:ext cx="10321043" cy="6880696"/>
          </a:xfrm>
          <a:prstGeom prst="rect">
            <a:avLst/>
          </a:prstGeom>
          <a:effectLst>
            <a:softEdge rad="5207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0342D2B-FF68-CD2E-BA41-8BEB891D5F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7316" y="171313"/>
            <a:ext cx="10617111" cy="7072421"/>
          </a:xfrm>
          <a:prstGeom prst="rect">
            <a:avLst/>
          </a:prstGeom>
          <a:noFill/>
          <a:effectLst>
            <a:softEdge rad="5207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676F8-7309-1D05-4085-B2F34B876756}"/>
              </a:ext>
            </a:extLst>
          </p:cNvPr>
          <p:cNvSpPr txBox="1"/>
          <p:nvPr/>
        </p:nvSpPr>
        <p:spPr>
          <a:xfrm>
            <a:off x="2097932" y="857287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2013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F9E99-A515-C4EF-D75A-8D5A88716815}"/>
              </a:ext>
            </a:extLst>
          </p:cNvPr>
          <p:cNvSpPr txBox="1"/>
          <p:nvPr/>
        </p:nvSpPr>
        <p:spPr>
          <a:xfrm>
            <a:off x="-9477978" y="900298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2011 - 2013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73046A7-CE01-83E1-ECF9-3253D59B0740}"/>
              </a:ext>
            </a:extLst>
          </p:cNvPr>
          <p:cNvGrpSpPr/>
          <p:nvPr/>
        </p:nvGrpSpPr>
        <p:grpSpPr>
          <a:xfrm>
            <a:off x="-5750400" y="6906574"/>
            <a:ext cx="10505873" cy="2285552"/>
            <a:chOff x="12418972" y="2491770"/>
            <a:chExt cx="10505873" cy="228555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D5A957D-A3A5-DA36-E37B-50AFC47A75FB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4800" dirty="0">
                <a:latin typeface="Felix Titling" panose="04060505060202020A04" pitchFamily="8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7A41F87-DF08-7D3C-02A2-AB7581B586DF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IN" sz="2800" dirty="0">
                <a:latin typeface="Felix Titling" panose="04060505060202020A04" pitchFamily="82" charset="0"/>
              </a:endParaRP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709E2DF7-01BC-A848-ED1C-635063B8191D}"/>
              </a:ext>
            </a:extLst>
          </p:cNvPr>
          <p:cNvSpPr/>
          <p:nvPr/>
        </p:nvSpPr>
        <p:spPr>
          <a:xfrm>
            <a:off x="-5723326" y="1572107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9F642B-B9C8-178B-1FED-AF0BE3567C45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-5301752" y="1740635"/>
            <a:ext cx="17743134" cy="4131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806EB985-AE45-7ED5-7972-B7D059B5F36C}"/>
              </a:ext>
            </a:extLst>
          </p:cNvPr>
          <p:cNvSpPr/>
          <p:nvPr/>
        </p:nvSpPr>
        <p:spPr>
          <a:xfrm>
            <a:off x="5852584" y="1572106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utoShape 2" descr="A classroom filled with vintage '80s computers, highlighting the ...">
            <a:extLst>
              <a:ext uri="{FF2B5EF4-FFF2-40B4-BE49-F238E27FC236}">
                <a16:creationId xmlns:a16="http://schemas.microsoft.com/office/drawing/2014/main" id="{9F38D89E-0770-B886-F24F-4E59188115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0AF1E6D-609C-CD8B-6330-AFF917EEC4F0}"/>
              </a:ext>
            </a:extLst>
          </p:cNvPr>
          <p:cNvGrpSpPr/>
          <p:nvPr/>
        </p:nvGrpSpPr>
        <p:grpSpPr>
          <a:xfrm>
            <a:off x="843063" y="2696323"/>
            <a:ext cx="10505873" cy="3578214"/>
            <a:chOff x="11834405" y="2021041"/>
            <a:chExt cx="10505873" cy="357821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B5C4BB8-FD26-7F89-0083-278D2C36B992}"/>
                </a:ext>
              </a:extLst>
            </p:cNvPr>
            <p:cNvSpPr txBox="1"/>
            <p:nvPr/>
          </p:nvSpPr>
          <p:spPr>
            <a:xfrm>
              <a:off x="11834405" y="2021041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iSherig</a:t>
              </a:r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– Education ICT Master Plan</a:t>
              </a:r>
              <a:endParaRPr lang="en-IN" sz="4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691786F-4128-C79A-0FDC-7EAAFE9A3DD9}"/>
                </a:ext>
              </a:extLst>
            </p:cNvPr>
            <p:cNvSpPr txBox="1"/>
            <p:nvPr/>
          </p:nvSpPr>
          <p:spPr>
            <a:xfrm>
              <a:off x="13517294" y="3783373"/>
              <a:ext cx="7140103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Ministry of Education </a:t>
              </a:r>
              <a:r>
                <a:rPr lang="en-US" sz="2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finalised</a:t>
              </a:r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</a:t>
              </a:r>
              <a:r>
                <a:rPr lang="en-US" sz="2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iSherig</a:t>
              </a:r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to expand ICT access, curriculum, and teacher capacity nationwide.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BF0CE730-5BE2-22A4-48CA-78E4BEB514CB}"/>
              </a:ext>
            </a:extLst>
          </p:cNvPr>
          <p:cNvSpPr txBox="1"/>
          <p:nvPr/>
        </p:nvSpPr>
        <p:spPr>
          <a:xfrm>
            <a:off x="13526022" y="900298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2018 - 2019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0D93663-9527-B40C-F37A-8411D08C7AAB}"/>
              </a:ext>
            </a:extLst>
          </p:cNvPr>
          <p:cNvGrpSpPr/>
          <p:nvPr/>
        </p:nvGrpSpPr>
        <p:grpSpPr>
          <a:xfrm>
            <a:off x="11843133" y="2876527"/>
            <a:ext cx="10505873" cy="3147327"/>
            <a:chOff x="12418972" y="2491770"/>
            <a:chExt cx="10505873" cy="314732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8158519-9F70-23E9-D75B-42AF63B47CEA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WIRED &amp; OLPC initiatives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FC89266-EC30-43F1-29E4-F6029DAD9E11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WIRED integrated ICT in teaching; OLPC provided laptops to students in rural schools.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B355B9C-7117-5FFD-310A-1D1DAB2DE818}"/>
              </a:ext>
            </a:extLst>
          </p:cNvPr>
          <p:cNvSpPr txBox="1"/>
          <p:nvPr/>
        </p:nvSpPr>
        <p:spPr>
          <a:xfrm>
            <a:off x="1887144" y="2636083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7238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7B0BBA-D97B-729B-DF3C-9C72D1B7AF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A8AAAB5C-0842-234D-6C62-52C290606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0583666" y="982005"/>
            <a:ext cx="10321043" cy="5578523"/>
          </a:xfrm>
          <a:prstGeom prst="rect">
            <a:avLst/>
          </a:prstGeom>
          <a:effectLst>
            <a:softEdge rad="5207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969B939-3795-418F-BABC-096489375F4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1040" y="139194"/>
            <a:ext cx="10617111" cy="7072421"/>
          </a:xfrm>
          <a:prstGeom prst="rect">
            <a:avLst/>
          </a:prstGeom>
          <a:noFill/>
          <a:effectLst>
            <a:softEdge rad="5207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B6CBE3-6D14-9F09-72B5-35C86D5A00E8}"/>
              </a:ext>
            </a:extLst>
          </p:cNvPr>
          <p:cNvSpPr txBox="1"/>
          <p:nvPr/>
        </p:nvSpPr>
        <p:spPr>
          <a:xfrm>
            <a:off x="2097931" y="827752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2011 - 2013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B8B235E-AC7B-533E-F851-1252025C0CAD}"/>
              </a:ext>
            </a:extLst>
          </p:cNvPr>
          <p:cNvGrpSpPr/>
          <p:nvPr/>
        </p:nvGrpSpPr>
        <p:grpSpPr>
          <a:xfrm>
            <a:off x="1053849" y="2105745"/>
            <a:ext cx="10505873" cy="3147327"/>
            <a:chOff x="12418972" y="2491770"/>
            <a:chExt cx="10505873" cy="314732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C6DB3F1-1D59-9C88-A07F-CCA036B6F548}"/>
                </a:ext>
              </a:extLst>
            </p:cNvPr>
            <p:cNvSpPr txBox="1"/>
            <p:nvPr/>
          </p:nvSpPr>
          <p:spPr>
            <a:xfrm>
              <a:off x="12418972" y="2491770"/>
              <a:ext cx="10505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WIRED &amp; OLPC initiatives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BEA7911-F0F7-969A-C269-FEFE78CEB4AA}"/>
                </a:ext>
              </a:extLst>
            </p:cNvPr>
            <p:cNvSpPr txBox="1"/>
            <p:nvPr/>
          </p:nvSpPr>
          <p:spPr>
            <a:xfrm>
              <a:off x="14101861" y="4254102"/>
              <a:ext cx="714010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WIRED integrated ICT in teaching; OLPC provided laptops to students in rural schools.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B4F8733B-464D-E51C-4FA0-62C14AC17B15}"/>
              </a:ext>
            </a:extLst>
          </p:cNvPr>
          <p:cNvSpPr/>
          <p:nvPr/>
        </p:nvSpPr>
        <p:spPr>
          <a:xfrm>
            <a:off x="-5653920" y="1461804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145384-4D7F-CDB9-E902-DFC1918538C2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-5232346" y="1671644"/>
            <a:ext cx="2750968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CEA7A3C1-EE50-7317-32A5-FE574387F68F}"/>
              </a:ext>
            </a:extLst>
          </p:cNvPr>
          <p:cNvSpPr/>
          <p:nvPr/>
        </p:nvSpPr>
        <p:spPr>
          <a:xfrm>
            <a:off x="10094067" y="-1850144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utoShape 2" descr="A classroom filled with vintage '80s computers, highlighting the ...">
            <a:extLst>
              <a:ext uri="{FF2B5EF4-FFF2-40B4-BE49-F238E27FC236}">
                <a16:creationId xmlns:a16="http://schemas.microsoft.com/office/drawing/2014/main" id="{DA2D39B7-3E86-B0A1-35EF-7027080DBBC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8AC77E-A8A7-A5B6-2A4F-18E3371189DC}"/>
              </a:ext>
            </a:extLst>
          </p:cNvPr>
          <p:cNvSpPr txBox="1"/>
          <p:nvPr/>
        </p:nvSpPr>
        <p:spPr>
          <a:xfrm>
            <a:off x="2064227" y="1978085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CCCEB0-6254-BA91-BD37-CFF886A4B446}"/>
              </a:ext>
            </a:extLst>
          </p:cNvPr>
          <p:cNvSpPr txBox="1"/>
          <p:nvPr/>
        </p:nvSpPr>
        <p:spPr>
          <a:xfrm>
            <a:off x="13614182" y="827752"/>
            <a:ext cx="7996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Felix Titling" panose="04060505060202020A04" pitchFamily="82" charset="0"/>
              </a:rPr>
              <a:t>2013</a:t>
            </a:r>
            <a:endParaRPr lang="en-IN" sz="4000" dirty="0">
              <a:solidFill>
                <a:schemeClr val="bg1"/>
              </a:solidFill>
              <a:latin typeface="Felix Titling" panose="04060505060202020A04" pitchFamily="82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E04048E-4E05-BF34-8063-1BA63FE79ED3}"/>
              </a:ext>
            </a:extLst>
          </p:cNvPr>
          <p:cNvSpPr/>
          <p:nvPr/>
        </p:nvSpPr>
        <p:spPr>
          <a:xfrm>
            <a:off x="5885211" y="1461803"/>
            <a:ext cx="421574" cy="4196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9E8F36F-1893-8189-2FD7-85E078AFF051}"/>
              </a:ext>
            </a:extLst>
          </p:cNvPr>
          <p:cNvGrpSpPr/>
          <p:nvPr/>
        </p:nvGrpSpPr>
        <p:grpSpPr>
          <a:xfrm>
            <a:off x="12570100" y="1982159"/>
            <a:ext cx="10505873" cy="3578214"/>
            <a:chOff x="11834405" y="2021041"/>
            <a:chExt cx="10505873" cy="357821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7E85C9D-793D-7817-EA8E-19ABB76EC519}"/>
                </a:ext>
              </a:extLst>
            </p:cNvPr>
            <p:cNvSpPr txBox="1"/>
            <p:nvPr/>
          </p:nvSpPr>
          <p:spPr>
            <a:xfrm>
              <a:off x="11834405" y="2021041"/>
              <a:ext cx="105058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iSherig</a:t>
              </a:r>
              <a:r>
                <a:rPr lang="en-US" sz="4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– Education ICT Master Plan</a:t>
              </a:r>
              <a:endParaRPr lang="en-IN" sz="4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A895F2-EEDF-7D11-4437-8921711926DF}"/>
                </a:ext>
              </a:extLst>
            </p:cNvPr>
            <p:cNvSpPr txBox="1"/>
            <p:nvPr/>
          </p:nvSpPr>
          <p:spPr>
            <a:xfrm>
              <a:off x="13517294" y="3783373"/>
              <a:ext cx="7140103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Ministry of Education </a:t>
              </a:r>
              <a:r>
                <a:rPr lang="en-US" sz="2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finalised</a:t>
              </a:r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</a:t>
              </a:r>
              <a:r>
                <a:rPr lang="en-US" sz="2800" dirty="0" err="1">
                  <a:solidFill>
                    <a:schemeClr val="bg1"/>
                  </a:solidFill>
                  <a:latin typeface="Felix Titling" panose="04060505060202020A04" pitchFamily="82" charset="0"/>
                </a:rPr>
                <a:t>iSherig</a:t>
              </a:r>
              <a:r>
                <a:rPr lang="en-US" sz="2800" dirty="0">
                  <a:solidFill>
                    <a:schemeClr val="bg1"/>
                  </a:solidFill>
                  <a:latin typeface="Felix Titling" panose="04060505060202020A04" pitchFamily="82" charset="0"/>
                </a:rPr>
                <a:t> to expand ICT access, curriculum, and teacher capacity nationwide.</a:t>
              </a:r>
              <a:endParaRPr lang="en-IN" sz="2800" dirty="0">
                <a:solidFill>
                  <a:schemeClr val="bg1"/>
                </a:solidFill>
                <a:latin typeface="Felix Titling" panose="04060505060202020A04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588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506</Words>
  <Application>Microsoft Office PowerPoint</Application>
  <PresentationFormat>Widescreen</PresentationFormat>
  <Paragraphs>89</Paragraphs>
  <Slides>13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Pabitra Yakha</dc:creator>
  <cp:lastModifiedBy>Kiyoshi Yamato</cp:lastModifiedBy>
  <cp:revision>4</cp:revision>
  <dcterms:created xsi:type="dcterms:W3CDTF">2025-08-10T05:04:56Z</dcterms:created>
  <dcterms:modified xsi:type="dcterms:W3CDTF">2025-08-10T15:16:54Z</dcterms:modified>
</cp:coreProperties>
</file>

<file path=docProps/thumbnail.jpeg>
</file>